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8288000" cy="10287000"/>
  <p:notesSz cx="6858000" cy="9144000"/>
  <p:embeddedFontLst>
    <p:embeddedFont>
      <p:font typeface="Tlab 돋움 레귤러" panose="020B0604020202020204" charset="-127"/>
      <p:regular r:id="rId11"/>
    </p:embeddedFont>
    <p:embeddedFont>
      <p:font typeface="Tlab 돋움 레귤러 Bold" panose="020B0604020202020204" charset="-127"/>
      <p:regular r:id="rId12"/>
    </p:embeddedFont>
    <p:embeddedFont>
      <p:font typeface="Cabin" panose="020B0604020202020204" charset="0"/>
      <p:regular r:id="rId13"/>
    </p:embeddedFont>
    <p:embeddedFont>
      <p:font typeface="Cabin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525BF4-916F-0B8D-E0F0-D8D2D3557D87}" v="5" dt="2025-05-12T02:35:01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수진" userId="S::a071063@aivle.kt.co.kr::5e304d91-936f-45b2-82f1-cd23c791dade" providerId="AD" clId="Web-{C5525BF4-916F-0B8D-E0F0-D8D2D3557D87}"/>
    <pc:docChg chg="modSld">
      <pc:chgData name="김수진" userId="S::a071063@aivle.kt.co.kr::5e304d91-936f-45b2-82f1-cd23c791dade" providerId="AD" clId="Web-{C5525BF4-916F-0B8D-E0F0-D8D2D3557D87}" dt="2025-05-12T02:35:01.422" v="4"/>
      <pc:docMkLst>
        <pc:docMk/>
      </pc:docMkLst>
      <pc:sldChg chg="modSp">
        <pc:chgData name="김수진" userId="S::a071063@aivle.kt.co.kr::5e304d91-936f-45b2-82f1-cd23c791dade" providerId="AD" clId="Web-{C5525BF4-916F-0B8D-E0F0-D8D2D3557D87}" dt="2025-05-12T02:35:01.422" v="4"/>
        <pc:sldMkLst>
          <pc:docMk/>
          <pc:sldMk cId="0" sldId="261"/>
        </pc:sldMkLst>
        <pc:spChg chg="ord">
          <ac:chgData name="김수진" userId="S::a071063@aivle.kt.co.kr::5e304d91-936f-45b2-82f1-cd23c791dade" providerId="AD" clId="Web-{C5525BF4-916F-0B8D-E0F0-D8D2D3557D87}" dt="2025-05-12T02:35:01.422" v="4"/>
          <ac:spMkLst>
            <pc:docMk/>
            <pc:sldMk cId="0" sldId="261"/>
            <ac:spMk id="11" creationId="{00000000-0000-0000-0000-000000000000}"/>
          </ac:spMkLst>
        </pc:spChg>
        <pc:spChg chg="ord">
          <ac:chgData name="김수진" userId="S::a071063@aivle.kt.co.kr::5e304d91-936f-45b2-82f1-cd23c791dade" providerId="AD" clId="Web-{C5525BF4-916F-0B8D-E0F0-D8D2D3557D87}" dt="2025-05-12T02:34:56.875" v="1"/>
          <ac:spMkLst>
            <pc:docMk/>
            <pc:sldMk cId="0" sldId="261"/>
            <ac:spMk id="12" creationId="{00000000-0000-0000-0000-000000000000}"/>
          </ac:spMkLst>
        </pc:spChg>
        <pc:spChg chg="ord">
          <ac:chgData name="김수진" userId="S::a071063@aivle.kt.co.kr::5e304d91-936f-45b2-82f1-cd23c791dade" providerId="AD" clId="Web-{C5525BF4-916F-0B8D-E0F0-D8D2D3557D87}" dt="2025-05-12T02:35:00.984" v="3"/>
          <ac:spMkLst>
            <pc:docMk/>
            <pc:sldMk cId="0" sldId="261"/>
            <ac:spMk id="1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50369" y="2140154"/>
            <a:ext cx="2070807" cy="85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29786" y="2748639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3190952" y="3909191"/>
            <a:ext cx="11989640" cy="259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8999" b="1" spc="-4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AI 면접관 Agent시스템 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8503" y="8597208"/>
            <a:ext cx="6654539" cy="55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</a:pPr>
            <a:r>
              <a:rPr lang="en-US" sz="3300" b="1" spc="7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미니프로젝트 AI반 05반 16조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58503" y="8162868"/>
            <a:ext cx="6654539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 spc="-70">
                <a:solidFill>
                  <a:srgbClr val="424242"/>
                </a:solidFill>
                <a:latin typeface="Cabin"/>
                <a:ea typeface="Cabin"/>
                <a:cs typeface="Cabin"/>
                <a:sym typeface="Cabin"/>
              </a:rPr>
              <a:t>2025. 05. 12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90952" y="7023678"/>
            <a:ext cx="11989640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300" b="1" spc="-3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전략적 질문 생성 및 응답 평가 기능 중심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19767" y="9201150"/>
            <a:ext cx="10132011" cy="55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</a:pPr>
            <a:r>
              <a:rPr lang="en-US" sz="3300" spc="7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김수진 이희연 조보현 장성원 정지원 나기현 서연우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19065"/>
            <a:ext cx="673000" cy="673000"/>
            <a:chOff x="0" y="0"/>
            <a:chExt cx="897333" cy="897333"/>
          </a:xfrm>
        </p:grpSpPr>
        <p:sp>
          <p:nvSpPr>
            <p:cNvPr id="3" name="AutoShape 3"/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970583" y="1180906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 b="1" spc="-254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6655" y="2993111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6655" y="4175750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6655" y="5401623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8073" y="2969757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38073" y="4175750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 아키텍쳐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8073" y="5413620"/>
            <a:ext cx="3934652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성능 검증 및 결론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979973" y="5399065"/>
            <a:ext cx="4717476" cy="4425850"/>
          </a:xfrm>
          <a:custGeom>
            <a:avLst/>
            <a:gdLst/>
            <a:ahLst/>
            <a:cxnLst/>
            <a:rect l="l" t="t" r="r" b="b"/>
            <a:pathLst>
              <a:path w="4717476" h="4425850">
                <a:moveTo>
                  <a:pt x="0" y="0"/>
                </a:moveTo>
                <a:lnTo>
                  <a:pt x="4717476" y="0"/>
                </a:lnTo>
                <a:lnTo>
                  <a:pt x="4717476" y="4425850"/>
                </a:lnTo>
                <a:lnTo>
                  <a:pt x="0" y="442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9281" y="703433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39281" y="5910139"/>
            <a:ext cx="557229" cy="579913"/>
            <a:chOff x="0" y="0"/>
            <a:chExt cx="781007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1007" cy="812800"/>
            </a:xfrm>
            <a:custGeom>
              <a:avLst/>
              <a:gdLst/>
              <a:ahLst/>
              <a:cxnLst/>
              <a:rect l="l" t="t" r="r" b="b"/>
              <a:pathLst>
                <a:path w="781007" h="812800">
                  <a:moveTo>
                    <a:pt x="781007" y="406400"/>
                  </a:moveTo>
                  <a:lnTo>
                    <a:pt x="374607" y="0"/>
                  </a:lnTo>
                  <a:lnTo>
                    <a:pt x="3746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74607" y="609600"/>
                  </a:lnTo>
                  <a:lnTo>
                    <a:pt x="374607" y="812800"/>
                  </a:lnTo>
                  <a:lnTo>
                    <a:pt x="781007" y="406400"/>
                  </a:ln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46050"/>
              <a:ext cx="6794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80405" y="2314095"/>
            <a:ext cx="10210193" cy="7191060"/>
            <a:chOff x="0" y="0"/>
            <a:chExt cx="4926942" cy="34700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26942" cy="3470055"/>
            </a:xfrm>
            <a:custGeom>
              <a:avLst/>
              <a:gdLst/>
              <a:ahLst/>
              <a:cxnLst/>
              <a:rect l="l" t="t" r="r" b="b"/>
              <a:pathLst>
                <a:path w="4926942" h="3470055">
                  <a:moveTo>
                    <a:pt x="0" y="0"/>
                  </a:moveTo>
                  <a:lnTo>
                    <a:pt x="4926942" y="0"/>
                  </a:lnTo>
                  <a:lnTo>
                    <a:pt x="4926942" y="3470055"/>
                  </a:lnTo>
                  <a:lnTo>
                    <a:pt x="0" y="3470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926942" cy="3517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99233" y="2483996"/>
            <a:ext cx="1684381" cy="1089025"/>
            <a:chOff x="0" y="0"/>
            <a:chExt cx="812800" cy="5255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525510"/>
            </a:xfrm>
            <a:custGeom>
              <a:avLst/>
              <a:gdLst/>
              <a:ahLst/>
              <a:cxnLst/>
              <a:rect l="l" t="t" r="r" b="b"/>
              <a:pathLst>
                <a:path w="812800" h="525510">
                  <a:moveTo>
                    <a:pt x="0" y="0"/>
                  </a:moveTo>
                  <a:lnTo>
                    <a:pt x="812800" y="0"/>
                  </a:lnTo>
                  <a:lnTo>
                    <a:pt x="812800" y="525510"/>
                  </a:lnTo>
                  <a:lnTo>
                    <a:pt x="0" y="5255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573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Resume 업로드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217666" y="4612625"/>
            <a:ext cx="3566301" cy="1297514"/>
            <a:chOff x="0" y="0"/>
            <a:chExt cx="1576683" cy="5736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6683" cy="573639"/>
            </a:xfrm>
            <a:custGeom>
              <a:avLst/>
              <a:gdLst/>
              <a:ahLst/>
              <a:cxnLst/>
              <a:rect l="l" t="t" r="r" b="b"/>
              <a:pathLst>
                <a:path w="1576683" h="573639">
                  <a:moveTo>
                    <a:pt x="788342" y="0"/>
                  </a:moveTo>
                  <a:lnTo>
                    <a:pt x="1576683" y="286819"/>
                  </a:lnTo>
                  <a:lnTo>
                    <a:pt x="788342" y="573639"/>
                  </a:lnTo>
                  <a:lnTo>
                    <a:pt x="0" y="286819"/>
                  </a:lnTo>
                  <a:lnTo>
                    <a:pt x="788342" y="0"/>
                  </a:lnTo>
                  <a:close/>
                </a:path>
              </a:pathLst>
            </a:custGeom>
            <a:solidFill>
              <a:srgbClr val="C5DA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270992" y="50969"/>
              <a:ext cx="1034698" cy="424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인터뷰 진행 검토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80836" y="2483996"/>
            <a:ext cx="1684381" cy="1089025"/>
            <a:chOff x="0" y="0"/>
            <a:chExt cx="812800" cy="5255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525510"/>
            </a:xfrm>
            <a:custGeom>
              <a:avLst/>
              <a:gdLst/>
              <a:ahLst/>
              <a:cxnLst/>
              <a:rect l="l" t="t" r="r" b="b"/>
              <a:pathLst>
                <a:path w="812800" h="525510">
                  <a:moveTo>
                    <a:pt x="0" y="0"/>
                  </a:moveTo>
                  <a:lnTo>
                    <a:pt x="812800" y="0"/>
                  </a:lnTo>
                  <a:lnTo>
                    <a:pt x="812800" y="525510"/>
                  </a:lnTo>
                  <a:lnTo>
                    <a:pt x="0" y="5255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573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Resume 분석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274857" y="2483996"/>
            <a:ext cx="2284505" cy="1089025"/>
            <a:chOff x="0" y="0"/>
            <a:chExt cx="812800" cy="3874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387462"/>
            </a:xfrm>
            <a:custGeom>
              <a:avLst/>
              <a:gdLst/>
              <a:ahLst/>
              <a:cxnLst/>
              <a:rect l="l" t="t" r="r" b="b"/>
              <a:pathLst>
                <a:path w="812800" h="387462">
                  <a:moveTo>
                    <a:pt x="0" y="0"/>
                  </a:moveTo>
                  <a:lnTo>
                    <a:pt x="812800" y="0"/>
                  </a:lnTo>
                  <a:lnTo>
                    <a:pt x="812800" y="387462"/>
                  </a:lnTo>
                  <a:lnTo>
                    <a:pt x="0" y="387462"/>
                  </a:lnTo>
                  <a:close/>
                </a:path>
              </a:pathLst>
            </a:custGeom>
            <a:solidFill>
              <a:srgbClr val="C5DA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435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질문 전략 수립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도입 질문 생성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151855" y="4729748"/>
            <a:ext cx="1779137" cy="1089025"/>
            <a:chOff x="0" y="0"/>
            <a:chExt cx="858525" cy="52551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8525" cy="525510"/>
            </a:xfrm>
            <a:custGeom>
              <a:avLst/>
              <a:gdLst/>
              <a:ahLst/>
              <a:cxnLst/>
              <a:rect l="l" t="t" r="r" b="b"/>
              <a:pathLst>
                <a:path w="858525" h="525510">
                  <a:moveTo>
                    <a:pt x="0" y="0"/>
                  </a:moveTo>
                  <a:lnTo>
                    <a:pt x="858525" y="0"/>
                  </a:lnTo>
                  <a:lnTo>
                    <a:pt x="858525" y="525510"/>
                  </a:lnTo>
                  <a:lnTo>
                    <a:pt x="0" y="52551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58525" cy="573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사용자 응답 입력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725554" y="4570841"/>
            <a:ext cx="1939662" cy="1408049"/>
            <a:chOff x="0" y="0"/>
            <a:chExt cx="935987" cy="6794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35987" cy="679456"/>
            </a:xfrm>
            <a:custGeom>
              <a:avLst/>
              <a:gdLst/>
              <a:ahLst/>
              <a:cxnLst/>
              <a:rect l="l" t="t" r="r" b="b"/>
              <a:pathLst>
                <a:path w="935987" h="679456">
                  <a:moveTo>
                    <a:pt x="0" y="0"/>
                  </a:moveTo>
                  <a:lnTo>
                    <a:pt x="935987" y="0"/>
                  </a:lnTo>
                  <a:lnTo>
                    <a:pt x="935987" y="679456"/>
                  </a:lnTo>
                  <a:lnTo>
                    <a:pt x="0" y="679456"/>
                  </a:lnTo>
                  <a:close/>
                </a:path>
              </a:pathLst>
            </a:custGeom>
            <a:solidFill>
              <a:srgbClr val="C5DA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935987" cy="727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답변 평가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↑↓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적절한 평가?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95267" y="6473601"/>
            <a:ext cx="2000236" cy="958384"/>
            <a:chOff x="0" y="0"/>
            <a:chExt cx="965216" cy="4624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65216" cy="462469"/>
            </a:xfrm>
            <a:custGeom>
              <a:avLst/>
              <a:gdLst/>
              <a:ahLst/>
              <a:cxnLst/>
              <a:rect l="l" t="t" r="r" b="b"/>
              <a:pathLst>
                <a:path w="965216" h="462469">
                  <a:moveTo>
                    <a:pt x="0" y="0"/>
                  </a:moveTo>
                  <a:lnTo>
                    <a:pt x="965216" y="0"/>
                  </a:lnTo>
                  <a:lnTo>
                    <a:pt x="965216" y="462469"/>
                  </a:lnTo>
                  <a:lnTo>
                    <a:pt x="0" y="462469"/>
                  </a:lnTo>
                  <a:close/>
                </a:path>
              </a:pathLst>
            </a:custGeom>
            <a:solidFill>
              <a:srgbClr val="C5DA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965216" cy="51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질문 생성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9883614" y="3028508"/>
            <a:ext cx="2097222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65216" y="3028508"/>
            <a:ext cx="1609641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9041424" y="4098888"/>
            <a:ext cx="0" cy="63086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9930992" y="5274261"/>
            <a:ext cx="1794562" cy="605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V="1">
            <a:off x="13665216" y="5261382"/>
            <a:ext cx="552450" cy="13483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 flipH="1">
            <a:off x="13695503" y="6952793"/>
            <a:ext cx="2305314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H="1" flipV="1">
            <a:off x="9041424" y="5818773"/>
            <a:ext cx="19050" cy="113402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1695267" y="8042014"/>
            <a:ext cx="2000236" cy="1050925"/>
            <a:chOff x="0" y="0"/>
            <a:chExt cx="965216" cy="50712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65216" cy="507125"/>
            </a:xfrm>
            <a:custGeom>
              <a:avLst/>
              <a:gdLst/>
              <a:ahLst/>
              <a:cxnLst/>
              <a:rect l="l" t="t" r="r" b="b"/>
              <a:pathLst>
                <a:path w="965216" h="507125">
                  <a:moveTo>
                    <a:pt x="0" y="0"/>
                  </a:moveTo>
                  <a:lnTo>
                    <a:pt x="965216" y="0"/>
                  </a:lnTo>
                  <a:lnTo>
                    <a:pt x="965216" y="507125"/>
                  </a:lnTo>
                  <a:lnTo>
                    <a:pt x="0" y="507125"/>
                  </a:lnTo>
                  <a:close/>
                </a:path>
              </a:pathLst>
            </a:custGeom>
            <a:solidFill>
              <a:srgbClr val="C5DA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965216" cy="55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인터뷰 피드백 보고서 작성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H="1">
            <a:off x="13695503" y="8567476"/>
            <a:ext cx="4088464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16417110" y="1517568"/>
            <a:ext cx="1684381" cy="669810"/>
            <a:chOff x="0" y="0"/>
            <a:chExt cx="443623" cy="17641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43623" cy="176411"/>
            </a:xfrm>
            <a:custGeom>
              <a:avLst/>
              <a:gdLst/>
              <a:ahLst/>
              <a:cxnLst/>
              <a:rect l="l" t="t" r="r" b="b"/>
              <a:pathLst>
                <a:path w="443623" h="176411">
                  <a:moveTo>
                    <a:pt x="0" y="0"/>
                  </a:moveTo>
                  <a:lnTo>
                    <a:pt x="443623" y="0"/>
                  </a:lnTo>
                  <a:lnTo>
                    <a:pt x="443623" y="176411"/>
                  </a:lnTo>
                  <a:lnTo>
                    <a:pt x="0" y="176411"/>
                  </a:lnTo>
                  <a:close/>
                </a:path>
              </a:pathLst>
            </a:custGeom>
            <a:solidFill>
              <a:srgbClr val="B0CD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443623" cy="224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Gradio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 flipH="1">
            <a:off x="10525155" y="1330298"/>
            <a:ext cx="0" cy="8435555"/>
          </a:xfrm>
          <a:prstGeom prst="line">
            <a:avLst/>
          </a:prstGeom>
          <a:ln w="76200" cap="flat">
            <a:solidFill>
              <a:srgbClr val="A6A6A6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49" name="Group 49"/>
          <p:cNvGrpSpPr/>
          <p:nvPr/>
        </p:nvGrpSpPr>
        <p:grpSpPr>
          <a:xfrm>
            <a:off x="8326654" y="8147188"/>
            <a:ext cx="1684381" cy="840576"/>
            <a:chOff x="0" y="0"/>
            <a:chExt cx="812800" cy="40562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405621"/>
            </a:xfrm>
            <a:custGeom>
              <a:avLst/>
              <a:gdLst/>
              <a:ahLst/>
              <a:cxnLst/>
              <a:rect l="l" t="t" r="r" b="b"/>
              <a:pathLst>
                <a:path w="812800" h="405621">
                  <a:moveTo>
                    <a:pt x="0" y="0"/>
                  </a:moveTo>
                  <a:lnTo>
                    <a:pt x="812800" y="0"/>
                  </a:lnTo>
                  <a:lnTo>
                    <a:pt x="812800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812800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화면 출력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 flipH="1">
            <a:off x="10011035" y="8567476"/>
            <a:ext cx="1684233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TextBox 53"/>
          <p:cNvSpPr txBox="1"/>
          <p:nvPr/>
        </p:nvSpPr>
        <p:spPr>
          <a:xfrm>
            <a:off x="744377" y="2999933"/>
            <a:ext cx="5195336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 b="1" spc="-34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핵심 문제 정의 및 해결 접근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86450" y="3711969"/>
            <a:ext cx="6867396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채용 면접을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스스로 연습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하는 것이 쉽지 않음 </a:t>
            </a:r>
          </a:p>
          <a:p>
            <a:pPr marL="539748" lvl="1" indent="-269874" algn="l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면접 후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피드백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 없음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93377" y="630238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71309" y="5565349"/>
            <a:ext cx="6447146" cy="112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26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개인화된 질문</a:t>
            </a:r>
            <a:r>
              <a:rPr lang="en-US" sz="26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과 답변에 대한 </a:t>
            </a:r>
            <a:r>
              <a:rPr lang="en-US" sz="26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피드백</a:t>
            </a:r>
            <a:r>
              <a:rPr lang="en-US" sz="26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하는</a:t>
            </a:r>
          </a:p>
          <a:p>
            <a:pPr algn="l">
              <a:lnSpc>
                <a:spcPts val="4643"/>
              </a:lnSpc>
            </a:pPr>
            <a:r>
              <a:rPr lang="en-US" sz="26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6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AI 면접관 Agent</a:t>
            </a:r>
            <a:r>
              <a:rPr lang="en-US" sz="26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시스템 구축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151855" y="1503362"/>
            <a:ext cx="191963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Front-end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982355" y="1503362"/>
            <a:ext cx="197563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Back-end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86450" y="7449557"/>
            <a:ext cx="6442559" cy="59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9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“사전 준비 절차“</a:t>
            </a:r>
            <a:r>
              <a:rPr lang="en-US" sz="29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와 </a:t>
            </a:r>
            <a:r>
              <a:rPr lang="en-US" sz="29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”면접 절차</a:t>
            </a:r>
            <a:r>
              <a:rPr lang="en-US" sz="29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“로 구성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6191317" y="5940790"/>
            <a:ext cx="106798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추가질문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7419615" y="4691648"/>
            <a:ext cx="68187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END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764548" y="8772037"/>
            <a:ext cx="1867173" cy="733117"/>
            <a:chOff x="0" y="0"/>
            <a:chExt cx="758730" cy="297904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758730" cy="297904"/>
            </a:xfrm>
            <a:custGeom>
              <a:avLst/>
              <a:gdLst/>
              <a:ahLst/>
              <a:cxnLst/>
              <a:rect l="l" t="t" r="r" b="b"/>
              <a:pathLst>
                <a:path w="758730" h="297904">
                  <a:moveTo>
                    <a:pt x="148952" y="0"/>
                  </a:moveTo>
                  <a:lnTo>
                    <a:pt x="609778" y="0"/>
                  </a:lnTo>
                  <a:cubicBezTo>
                    <a:pt x="692042" y="0"/>
                    <a:pt x="758730" y="66688"/>
                    <a:pt x="758730" y="148952"/>
                  </a:cubicBezTo>
                  <a:lnTo>
                    <a:pt x="758730" y="148952"/>
                  </a:lnTo>
                  <a:cubicBezTo>
                    <a:pt x="758730" y="231216"/>
                    <a:pt x="692042" y="297904"/>
                    <a:pt x="609778" y="297904"/>
                  </a:cubicBezTo>
                  <a:lnTo>
                    <a:pt x="148952" y="297904"/>
                  </a:lnTo>
                  <a:cubicBezTo>
                    <a:pt x="66688" y="297904"/>
                    <a:pt x="0" y="231216"/>
                    <a:pt x="0" y="148952"/>
                  </a:cubicBezTo>
                  <a:lnTo>
                    <a:pt x="0" y="148952"/>
                  </a:lnTo>
                  <a:cubicBezTo>
                    <a:pt x="0" y="66688"/>
                    <a:pt x="66688" y="0"/>
                    <a:pt x="148952" y="0"/>
                  </a:cubicBezTo>
                  <a:close/>
                </a:path>
              </a:pathLst>
            </a:custGeom>
            <a:solidFill>
              <a:srgbClr val="C5DAF8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758730" cy="345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고도화 노드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2793834" y="8825858"/>
            <a:ext cx="3726206" cy="50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중심으로 아키텍쳐 설명</a:t>
            </a:r>
          </a:p>
        </p:txBody>
      </p:sp>
      <p:sp>
        <p:nvSpPr>
          <p:cNvPr id="66" name="AutoShape 66"/>
          <p:cNvSpPr/>
          <p:nvPr/>
        </p:nvSpPr>
        <p:spPr>
          <a:xfrm flipV="1">
            <a:off x="9060474" y="4098888"/>
            <a:ext cx="7375686" cy="1905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>
            <a:off x="16417110" y="3573020"/>
            <a:ext cx="0" cy="525868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>
            <a:off x="9041424" y="6952793"/>
            <a:ext cx="2653844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>
            <a:off x="16000817" y="5910139"/>
            <a:ext cx="0" cy="1042654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>
            <a:off x="17783967" y="5261382"/>
            <a:ext cx="0" cy="3306094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9281" y="703433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439281" y="4509879"/>
            <a:ext cx="1993143" cy="199314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8CD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동기 및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커뮤니케이션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58843" y="4509879"/>
            <a:ext cx="1993143" cy="199314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개인 관심사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55699" y="5216494"/>
            <a:ext cx="557229" cy="579913"/>
            <a:chOff x="0" y="0"/>
            <a:chExt cx="781007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1007" cy="812800"/>
            </a:xfrm>
            <a:custGeom>
              <a:avLst/>
              <a:gdLst/>
              <a:ahLst/>
              <a:cxnLst/>
              <a:rect l="l" t="t" r="r" b="b"/>
              <a:pathLst>
                <a:path w="781007" h="812800">
                  <a:moveTo>
                    <a:pt x="781007" y="406400"/>
                  </a:moveTo>
                  <a:lnTo>
                    <a:pt x="374607" y="0"/>
                  </a:lnTo>
                  <a:lnTo>
                    <a:pt x="3746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74607" y="609600"/>
                  </a:lnTo>
                  <a:lnTo>
                    <a:pt x="374607" y="812800"/>
                  </a:lnTo>
                  <a:lnTo>
                    <a:pt x="781007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46050"/>
              <a:ext cx="6794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2834412" y="8044331"/>
            <a:ext cx="557229" cy="579913"/>
            <a:chOff x="0" y="0"/>
            <a:chExt cx="78100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81007" cy="812800"/>
            </a:xfrm>
            <a:custGeom>
              <a:avLst/>
              <a:gdLst/>
              <a:ahLst/>
              <a:cxnLst/>
              <a:rect l="l" t="t" r="r" b="b"/>
              <a:pathLst>
                <a:path w="781007" h="812800">
                  <a:moveTo>
                    <a:pt x="781007" y="406400"/>
                  </a:moveTo>
                  <a:lnTo>
                    <a:pt x="374607" y="0"/>
                  </a:lnTo>
                  <a:lnTo>
                    <a:pt x="3746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374607" y="609600"/>
                  </a:lnTo>
                  <a:lnTo>
                    <a:pt x="374607" y="812800"/>
                  </a:lnTo>
                  <a:lnTo>
                    <a:pt x="781007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46050"/>
              <a:ext cx="6794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H="1">
            <a:off x="6450626" y="1578629"/>
            <a:ext cx="0" cy="8435555"/>
          </a:xfrm>
          <a:prstGeom prst="line">
            <a:avLst/>
          </a:prstGeom>
          <a:ln w="7620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8132015" y="2174992"/>
            <a:ext cx="2296463" cy="732981"/>
            <a:chOff x="0" y="0"/>
            <a:chExt cx="604830" cy="1930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4830" cy="193048"/>
            </a:xfrm>
            <a:custGeom>
              <a:avLst/>
              <a:gdLst/>
              <a:ahLst/>
              <a:cxnLst/>
              <a:rect l="l" t="t" r="r" b="b"/>
              <a:pathLst>
                <a:path w="604830" h="193048">
                  <a:moveTo>
                    <a:pt x="0" y="0"/>
                  </a:moveTo>
                  <a:lnTo>
                    <a:pt x="604830" y="0"/>
                  </a:lnTo>
                  <a:lnTo>
                    <a:pt x="604830" y="193048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rgbClr val="B0CDF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04830" cy="240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프롬프트 구성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93377" y="630238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 아키텍쳐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65979" y="2032340"/>
            <a:ext cx="2526203" cy="96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질문 전략 수립 </a:t>
            </a:r>
          </a:p>
          <a:p>
            <a:pPr algn="ctr">
              <a:lnSpc>
                <a:spcPts val="3892"/>
              </a:lnSpc>
            </a:pP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&amp; 도입 질문 생성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8674100"/>
            <a:ext cx="4168654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지원자의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진정성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몰입도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파악</a:t>
            </a:r>
          </a:p>
          <a:p>
            <a:pPr algn="l">
              <a:lnSpc>
                <a:spcPts val="4299"/>
              </a:lnSpc>
            </a:pPr>
            <a:r>
              <a:rPr lang="en-US" sz="2499" u="sng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직무 연관성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 있는 관심사 유도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15997" y="3560553"/>
            <a:ext cx="2036633" cy="50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질문 전략 수정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3975" y="6830122"/>
            <a:ext cx="6037285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기술 직무와의 직접적인 관련성 부족</a:t>
            </a:r>
          </a:p>
          <a:p>
            <a:pPr algn="ctr">
              <a:lnSpc>
                <a:spcPts val="42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정형화된 답변으로 진정성을 파악하기 어려움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17145" y="727390"/>
            <a:ext cx="2526203" cy="49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b="1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답안 평가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132015" y="3365594"/>
            <a:ext cx="2296463" cy="732981"/>
            <a:chOff x="0" y="0"/>
            <a:chExt cx="604830" cy="1930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04830" cy="193048"/>
            </a:xfrm>
            <a:custGeom>
              <a:avLst/>
              <a:gdLst/>
              <a:ahLst/>
              <a:cxnLst/>
              <a:rect l="l" t="t" r="r" b="b"/>
              <a:pathLst>
                <a:path w="604830" h="193048">
                  <a:moveTo>
                    <a:pt x="0" y="0"/>
                  </a:moveTo>
                  <a:lnTo>
                    <a:pt x="604830" y="0"/>
                  </a:lnTo>
                  <a:lnTo>
                    <a:pt x="604830" y="193048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rgbClr val="B0CDF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604830" cy="240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답안 평가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053051" y="4555775"/>
            <a:ext cx="2454390" cy="1617916"/>
            <a:chOff x="0" y="0"/>
            <a:chExt cx="868696" cy="5726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68696" cy="572638"/>
            </a:xfrm>
            <a:custGeom>
              <a:avLst/>
              <a:gdLst/>
              <a:ahLst/>
              <a:cxnLst/>
              <a:rect l="l" t="t" r="r" b="b"/>
              <a:pathLst>
                <a:path w="868696" h="572638">
                  <a:moveTo>
                    <a:pt x="434348" y="0"/>
                  </a:moveTo>
                  <a:lnTo>
                    <a:pt x="868696" y="286319"/>
                  </a:lnTo>
                  <a:lnTo>
                    <a:pt x="434348" y="572638"/>
                  </a:lnTo>
                  <a:lnTo>
                    <a:pt x="0" y="286319"/>
                  </a:lnTo>
                  <a:lnTo>
                    <a:pt x="434348" y="0"/>
                  </a:ln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49307" y="50797"/>
              <a:ext cx="570082" cy="423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적절성 판단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978215" y="727390"/>
            <a:ext cx="2731508" cy="49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b="1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인터뷰 진행 검토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3499569" y="4154892"/>
            <a:ext cx="3688800" cy="1429128"/>
            <a:chOff x="0" y="0"/>
            <a:chExt cx="1478068" cy="57263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478068" cy="572638"/>
            </a:xfrm>
            <a:custGeom>
              <a:avLst/>
              <a:gdLst/>
              <a:ahLst/>
              <a:cxnLst/>
              <a:rect l="l" t="t" r="r" b="b"/>
              <a:pathLst>
                <a:path w="1478068" h="572638">
                  <a:moveTo>
                    <a:pt x="739034" y="0"/>
                  </a:moveTo>
                  <a:lnTo>
                    <a:pt x="1478068" y="286319"/>
                  </a:lnTo>
                  <a:lnTo>
                    <a:pt x="739034" y="572638"/>
                  </a:lnTo>
                  <a:lnTo>
                    <a:pt x="0" y="286319"/>
                  </a:lnTo>
                  <a:lnTo>
                    <a:pt x="739034" y="0"/>
                  </a:ln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254043" y="50797"/>
              <a:ext cx="969982" cy="423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평가 등급 확인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 flipH="1">
            <a:off x="9280247" y="2907973"/>
            <a:ext cx="0" cy="457621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9280247" y="4098575"/>
            <a:ext cx="0" cy="45720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3568054" y="2089490"/>
            <a:ext cx="3551829" cy="1477218"/>
            <a:chOff x="0" y="0"/>
            <a:chExt cx="1712204" cy="71211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712204" cy="712112"/>
            </a:xfrm>
            <a:custGeom>
              <a:avLst/>
              <a:gdLst/>
              <a:ahLst/>
              <a:cxnLst/>
              <a:rect l="l" t="t" r="r" b="b"/>
              <a:pathLst>
                <a:path w="1712204" h="712112">
                  <a:moveTo>
                    <a:pt x="856102" y="0"/>
                  </a:moveTo>
                  <a:lnTo>
                    <a:pt x="1712204" y="356056"/>
                  </a:lnTo>
                  <a:lnTo>
                    <a:pt x="856102" y="712112"/>
                  </a:lnTo>
                  <a:lnTo>
                    <a:pt x="0" y="356056"/>
                  </a:lnTo>
                  <a:lnTo>
                    <a:pt x="856102" y="0"/>
                  </a:ln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294285" y="74769"/>
              <a:ext cx="1123634" cy="51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판단 횟수 확인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H="1">
            <a:off x="10428478" y="3732085"/>
            <a:ext cx="729271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3171641" y="6039389"/>
            <a:ext cx="0" cy="1061542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6744756" y="6039389"/>
            <a:ext cx="0" cy="282654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11681855" y="7100931"/>
            <a:ext cx="2979572" cy="1154356"/>
            <a:chOff x="0" y="0"/>
            <a:chExt cx="1478068" cy="57263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478068" cy="572638"/>
            </a:xfrm>
            <a:custGeom>
              <a:avLst/>
              <a:gdLst/>
              <a:ahLst/>
              <a:cxnLst/>
              <a:rect l="l" t="t" r="r" b="b"/>
              <a:pathLst>
                <a:path w="1478068" h="572638">
                  <a:moveTo>
                    <a:pt x="739034" y="0"/>
                  </a:moveTo>
                  <a:lnTo>
                    <a:pt x="1478068" y="286319"/>
                  </a:lnTo>
                  <a:lnTo>
                    <a:pt x="739034" y="572638"/>
                  </a:lnTo>
                  <a:lnTo>
                    <a:pt x="0" y="286319"/>
                  </a:lnTo>
                  <a:lnTo>
                    <a:pt x="739034" y="0"/>
                  </a:ln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254043" y="60322"/>
              <a:ext cx="969982" cy="413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질문 전략 소진?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5699517" y="6322043"/>
            <a:ext cx="2090479" cy="539078"/>
            <a:chOff x="0" y="0"/>
            <a:chExt cx="570264" cy="14705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70263" cy="147056"/>
            </a:xfrm>
            <a:custGeom>
              <a:avLst/>
              <a:gdLst/>
              <a:ahLst/>
              <a:cxnLst/>
              <a:rect l="l" t="t" r="r" b="b"/>
              <a:pathLst>
                <a:path w="570263" h="147056">
                  <a:moveTo>
                    <a:pt x="0" y="0"/>
                  </a:moveTo>
                  <a:lnTo>
                    <a:pt x="570263" y="0"/>
                  </a:lnTo>
                  <a:lnTo>
                    <a:pt x="570263" y="147056"/>
                  </a:lnTo>
                  <a:lnTo>
                    <a:pt x="0" y="147056"/>
                  </a:ln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570264" cy="185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LLM 호출 및 판단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5254970" y="7100931"/>
            <a:ext cx="2979572" cy="1154356"/>
            <a:chOff x="0" y="0"/>
            <a:chExt cx="1478068" cy="57263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478068" cy="572638"/>
            </a:xfrm>
            <a:custGeom>
              <a:avLst/>
              <a:gdLst/>
              <a:ahLst/>
              <a:cxnLst/>
              <a:rect l="l" t="t" r="r" b="b"/>
              <a:pathLst>
                <a:path w="1478068" h="572638">
                  <a:moveTo>
                    <a:pt x="739034" y="0"/>
                  </a:moveTo>
                  <a:lnTo>
                    <a:pt x="1478068" y="286319"/>
                  </a:lnTo>
                  <a:lnTo>
                    <a:pt x="739034" y="572638"/>
                  </a:lnTo>
                  <a:lnTo>
                    <a:pt x="0" y="286319"/>
                  </a:lnTo>
                  <a:lnTo>
                    <a:pt x="739034" y="0"/>
                  </a:ln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254043" y="60322"/>
              <a:ext cx="969982" cy="413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질문 전략 소진?</a:t>
              </a:r>
            </a:p>
          </p:txBody>
        </p:sp>
      </p:grpSp>
      <p:sp>
        <p:nvSpPr>
          <p:cNvPr id="56" name="AutoShape 56"/>
          <p:cNvSpPr/>
          <p:nvPr/>
        </p:nvSpPr>
        <p:spPr>
          <a:xfrm>
            <a:off x="16744756" y="6861121"/>
            <a:ext cx="0" cy="23981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12023410" y="9208859"/>
            <a:ext cx="2296463" cy="732981"/>
            <a:chOff x="0" y="0"/>
            <a:chExt cx="604830" cy="19304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04830" cy="193048"/>
            </a:xfrm>
            <a:custGeom>
              <a:avLst/>
              <a:gdLst/>
              <a:ahLst/>
              <a:cxnLst/>
              <a:rect l="l" t="t" r="r" b="b"/>
              <a:pathLst>
                <a:path w="604830" h="193048">
                  <a:moveTo>
                    <a:pt x="0" y="0"/>
                  </a:moveTo>
                  <a:lnTo>
                    <a:pt x="604830" y="0"/>
                  </a:lnTo>
                  <a:lnTo>
                    <a:pt x="604830" y="193048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604830" cy="240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END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596525" y="9208859"/>
            <a:ext cx="2296463" cy="732981"/>
            <a:chOff x="0" y="0"/>
            <a:chExt cx="604830" cy="19304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04830" cy="193048"/>
            </a:xfrm>
            <a:custGeom>
              <a:avLst/>
              <a:gdLst/>
              <a:ahLst/>
              <a:cxnLst/>
              <a:rect l="l" t="t" r="r" b="b"/>
              <a:pathLst>
                <a:path w="604830" h="193048">
                  <a:moveTo>
                    <a:pt x="0" y="0"/>
                  </a:moveTo>
                  <a:lnTo>
                    <a:pt x="604830" y="0"/>
                  </a:lnTo>
                  <a:lnTo>
                    <a:pt x="604830" y="193048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rgbClr val="4A60DD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604830" cy="240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추가 질문</a:t>
              </a:r>
            </a:p>
          </p:txBody>
        </p:sp>
      </p:grpSp>
      <p:sp>
        <p:nvSpPr>
          <p:cNvPr id="63" name="AutoShape 63"/>
          <p:cNvSpPr/>
          <p:nvPr/>
        </p:nvSpPr>
        <p:spPr>
          <a:xfrm>
            <a:off x="13171641" y="8255287"/>
            <a:ext cx="0" cy="953571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4" name="AutoShape 64"/>
          <p:cNvSpPr/>
          <p:nvPr/>
        </p:nvSpPr>
        <p:spPr>
          <a:xfrm>
            <a:off x="16744756" y="8255287"/>
            <a:ext cx="0" cy="953571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5" name="AutoShape 65"/>
          <p:cNvSpPr/>
          <p:nvPr/>
        </p:nvSpPr>
        <p:spPr>
          <a:xfrm>
            <a:off x="13171641" y="8255287"/>
            <a:ext cx="3573115" cy="953571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6" name="AutoShape 66"/>
          <p:cNvSpPr/>
          <p:nvPr/>
        </p:nvSpPr>
        <p:spPr>
          <a:xfrm flipH="1">
            <a:off x="13171641" y="8255287"/>
            <a:ext cx="3573115" cy="953571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TextBox 67"/>
          <p:cNvSpPr txBox="1"/>
          <p:nvPr/>
        </p:nvSpPr>
        <p:spPr>
          <a:xfrm>
            <a:off x="6775892" y="6957886"/>
            <a:ext cx="4618797" cy="50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질문-답변 평가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count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→ 최대 3회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6855439" y="8897264"/>
            <a:ext cx="4459704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‘중 -’: 면접 데이터로 LLM이</a:t>
            </a:r>
          </a:p>
          <a:p>
            <a:pPr algn="ctr">
              <a:lnSpc>
                <a:spcPts val="4299"/>
              </a:lnSpc>
            </a:pP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추가 질문 여부 판단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855439" y="7630986"/>
            <a:ext cx="4459704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평가 횟수 →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질문 전략 history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</a:p>
          <a:p>
            <a:pPr algn="ctr">
              <a:lnSpc>
                <a:spcPts val="4299"/>
              </a:lnSpc>
            </a:pPr>
            <a:r>
              <a:rPr lang="en-US" sz="2499" u="sng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모든 질문 전략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사용하도록 변경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3476761" y="1485592"/>
            <a:ext cx="106887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3회 미만</a:t>
            </a:r>
          </a:p>
        </p:txBody>
      </p:sp>
      <p:sp>
        <p:nvSpPr>
          <p:cNvPr id="71" name="AutoShape 71"/>
          <p:cNvSpPr/>
          <p:nvPr/>
        </p:nvSpPr>
        <p:spPr>
          <a:xfrm>
            <a:off x="17041713" y="2828099"/>
            <a:ext cx="541145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AutoShape 72"/>
          <p:cNvSpPr/>
          <p:nvPr/>
        </p:nvSpPr>
        <p:spPr>
          <a:xfrm>
            <a:off x="17582858" y="1808478"/>
            <a:ext cx="0" cy="1019621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3"/>
          <p:cNvSpPr/>
          <p:nvPr/>
        </p:nvSpPr>
        <p:spPr>
          <a:xfrm flipH="1">
            <a:off x="11157749" y="1808478"/>
            <a:ext cx="6425109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 flipV="1">
            <a:off x="11157749" y="1808478"/>
            <a:ext cx="0" cy="1923607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TextBox 75"/>
          <p:cNvSpPr txBox="1"/>
          <p:nvPr/>
        </p:nvSpPr>
        <p:spPr>
          <a:xfrm>
            <a:off x="10543348" y="4909789"/>
            <a:ext cx="133830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재평가 필요</a:t>
            </a:r>
          </a:p>
        </p:txBody>
      </p:sp>
      <p:sp>
        <p:nvSpPr>
          <p:cNvPr id="76" name="AutoShape 76"/>
          <p:cNvSpPr/>
          <p:nvPr/>
        </p:nvSpPr>
        <p:spPr>
          <a:xfrm>
            <a:off x="12042460" y="2828099"/>
            <a:ext cx="1525594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7" name="AutoShape 77"/>
          <p:cNvSpPr/>
          <p:nvPr/>
        </p:nvSpPr>
        <p:spPr>
          <a:xfrm flipV="1">
            <a:off x="12042460" y="2817906"/>
            <a:ext cx="9525" cy="2546827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78"/>
          <p:cNvSpPr/>
          <p:nvPr/>
        </p:nvSpPr>
        <p:spPr>
          <a:xfrm flipH="1" flipV="1">
            <a:off x="10507442" y="5364733"/>
            <a:ext cx="1544543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TextBox 79"/>
          <p:cNvSpPr txBox="1"/>
          <p:nvPr/>
        </p:nvSpPr>
        <p:spPr>
          <a:xfrm>
            <a:off x="15467573" y="3646278"/>
            <a:ext cx="109409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3회 이상</a:t>
            </a:r>
          </a:p>
        </p:txBody>
      </p:sp>
      <p:sp>
        <p:nvSpPr>
          <p:cNvPr id="80" name="AutoShape 80"/>
          <p:cNvSpPr/>
          <p:nvPr/>
        </p:nvSpPr>
        <p:spPr>
          <a:xfrm>
            <a:off x="15343969" y="3566708"/>
            <a:ext cx="28171" cy="588184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1" name="TextBox 81"/>
          <p:cNvSpPr txBox="1"/>
          <p:nvPr/>
        </p:nvSpPr>
        <p:spPr>
          <a:xfrm>
            <a:off x="10947157" y="5866986"/>
            <a:ext cx="639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정상</a:t>
            </a:r>
          </a:p>
        </p:txBody>
      </p:sp>
      <p:sp>
        <p:nvSpPr>
          <p:cNvPr id="82" name="AutoShape 82"/>
          <p:cNvSpPr/>
          <p:nvPr/>
        </p:nvSpPr>
        <p:spPr>
          <a:xfrm>
            <a:off x="12677034" y="4869456"/>
            <a:ext cx="822535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flipH="1" flipV="1">
            <a:off x="12672271" y="4851700"/>
            <a:ext cx="4762" cy="1470343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AutoShape 84"/>
          <p:cNvSpPr/>
          <p:nvPr/>
        </p:nvSpPr>
        <p:spPr>
          <a:xfrm flipH="1">
            <a:off x="9280247" y="6302993"/>
            <a:ext cx="3396787" cy="1905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5" name="AutoShape 85"/>
          <p:cNvSpPr/>
          <p:nvPr/>
        </p:nvSpPr>
        <p:spPr>
          <a:xfrm flipH="1" flipV="1">
            <a:off x="9280247" y="6173691"/>
            <a:ext cx="0" cy="148352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6" name="TextBox 86"/>
          <p:cNvSpPr txBox="1"/>
          <p:nvPr/>
        </p:nvSpPr>
        <p:spPr>
          <a:xfrm>
            <a:off x="13685835" y="5660220"/>
            <a:ext cx="121409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상상/하하</a:t>
            </a:r>
          </a:p>
        </p:txBody>
      </p:sp>
      <p:sp>
        <p:nvSpPr>
          <p:cNvPr id="87" name="AutoShape 87"/>
          <p:cNvSpPr/>
          <p:nvPr/>
        </p:nvSpPr>
        <p:spPr>
          <a:xfrm flipH="1">
            <a:off x="13162915" y="6039389"/>
            <a:ext cx="2181053" cy="9525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8" name="AutoShape 88"/>
          <p:cNvSpPr/>
          <p:nvPr/>
        </p:nvSpPr>
        <p:spPr>
          <a:xfrm flipV="1">
            <a:off x="15343969" y="5584020"/>
            <a:ext cx="0" cy="455369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9" name="TextBox 89"/>
          <p:cNvSpPr txBox="1"/>
          <p:nvPr/>
        </p:nvSpPr>
        <p:spPr>
          <a:xfrm>
            <a:off x="15965403" y="5660220"/>
            <a:ext cx="59626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중-</a:t>
            </a:r>
          </a:p>
        </p:txBody>
      </p:sp>
      <p:sp>
        <p:nvSpPr>
          <p:cNvPr id="90" name="AutoShape 90"/>
          <p:cNvSpPr/>
          <p:nvPr/>
        </p:nvSpPr>
        <p:spPr>
          <a:xfrm flipH="1">
            <a:off x="15343969" y="6039389"/>
            <a:ext cx="1400787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1" name="TextBox 91"/>
          <p:cNvSpPr txBox="1"/>
          <p:nvPr/>
        </p:nvSpPr>
        <p:spPr>
          <a:xfrm>
            <a:off x="12355950" y="8559671"/>
            <a:ext cx="8156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YES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6851454" y="8559671"/>
            <a:ext cx="8156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NO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5343969" y="8082885"/>
            <a:ext cx="8156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YES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3729944" y="8082885"/>
            <a:ext cx="8156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9281" y="703433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64548" y="5456837"/>
            <a:ext cx="1684381" cy="840576"/>
            <a:chOff x="0" y="0"/>
            <a:chExt cx="812800" cy="4056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05621"/>
            </a:xfrm>
            <a:custGeom>
              <a:avLst/>
              <a:gdLst/>
              <a:ahLst/>
              <a:cxnLst/>
              <a:rect l="l" t="t" r="r" b="b"/>
              <a:pathLst>
                <a:path w="812800" h="405621">
                  <a:moveTo>
                    <a:pt x="0" y="0"/>
                  </a:moveTo>
                  <a:lnTo>
                    <a:pt x="812800" y="0"/>
                  </a:lnTo>
                  <a:lnTo>
                    <a:pt x="812800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현재 질문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4548" y="7383714"/>
            <a:ext cx="5044401" cy="2517561"/>
            <a:chOff x="0" y="0"/>
            <a:chExt cx="1328566" cy="6630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8566" cy="663061"/>
            </a:xfrm>
            <a:custGeom>
              <a:avLst/>
              <a:gdLst/>
              <a:ahLst/>
              <a:cxnLst/>
              <a:rect l="l" t="t" r="r" b="b"/>
              <a:pathLst>
                <a:path w="1328566" h="663061">
                  <a:moveTo>
                    <a:pt x="0" y="0"/>
                  </a:moveTo>
                  <a:lnTo>
                    <a:pt x="1328566" y="0"/>
                  </a:lnTo>
                  <a:lnTo>
                    <a:pt x="1328566" y="663061"/>
                  </a:lnTo>
                  <a:lnTo>
                    <a:pt x="0" y="663061"/>
                  </a:lnTo>
                  <a:close/>
                </a:path>
              </a:pathLst>
            </a:custGeom>
            <a:solidFill>
              <a:srgbClr val="B0CDF8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28566" cy="710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60348" y="7431445"/>
            <a:ext cx="1488581" cy="2345901"/>
          </a:xfrm>
          <a:custGeom>
            <a:avLst/>
            <a:gdLst/>
            <a:ahLst/>
            <a:cxnLst/>
            <a:rect l="l" t="t" r="r" b="b"/>
            <a:pathLst>
              <a:path w="1488581" h="2345901">
                <a:moveTo>
                  <a:pt x="0" y="0"/>
                </a:moveTo>
                <a:lnTo>
                  <a:pt x="1488580" y="0"/>
                </a:lnTo>
                <a:lnTo>
                  <a:pt x="1488580" y="2345900"/>
                </a:lnTo>
                <a:lnTo>
                  <a:pt x="0" y="2345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93377" y="630238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 아키텍쳐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38379" y="1933343"/>
            <a:ext cx="2526203" cy="49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b="1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질문 생성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59991" y="1089269"/>
            <a:ext cx="2526203" cy="10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sz="3000" b="1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인터뷰 피드백</a:t>
            </a:r>
          </a:p>
          <a:p>
            <a:pPr algn="ctr">
              <a:lnSpc>
                <a:spcPts val="4170"/>
              </a:lnSpc>
            </a:pPr>
            <a:r>
              <a:rPr lang="en-US" sz="3000" b="1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보고서 생성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14762" y="7517611"/>
            <a:ext cx="313022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유사질문 Vectorstore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2083" y="8271533"/>
            <a:ext cx="156511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유사 질문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17660" y="3197864"/>
            <a:ext cx="2173956" cy="1489075"/>
            <a:chOff x="0" y="0"/>
            <a:chExt cx="1049045" cy="7185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9045" cy="718555"/>
            </a:xfrm>
            <a:custGeom>
              <a:avLst/>
              <a:gdLst/>
              <a:ahLst/>
              <a:cxnLst/>
              <a:rect l="l" t="t" r="r" b="b"/>
              <a:pathLst>
                <a:path w="1049045" h="718555">
                  <a:moveTo>
                    <a:pt x="0" y="0"/>
                  </a:moveTo>
                  <a:lnTo>
                    <a:pt x="1049045" y="0"/>
                  </a:lnTo>
                  <a:lnTo>
                    <a:pt x="1049045" y="718555"/>
                  </a:lnTo>
                  <a:lnTo>
                    <a:pt x="0" y="71855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049045" cy="76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면접 데이터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(요약, 키워드, 답변 평가...)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3018271" y="5877125"/>
            <a:ext cx="0" cy="1506589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3" name="Group 23"/>
          <p:cNvGrpSpPr/>
          <p:nvPr/>
        </p:nvGrpSpPr>
        <p:grpSpPr>
          <a:xfrm>
            <a:off x="3730167" y="5877125"/>
            <a:ext cx="1684381" cy="1050925"/>
            <a:chOff x="0" y="0"/>
            <a:chExt cx="812800" cy="50712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507125"/>
            </a:xfrm>
            <a:custGeom>
              <a:avLst/>
              <a:gdLst/>
              <a:ahLst/>
              <a:cxnLst/>
              <a:rect l="l" t="t" r="r" b="b"/>
              <a:pathLst>
                <a:path w="812800" h="507125">
                  <a:moveTo>
                    <a:pt x="0" y="0"/>
                  </a:moveTo>
                  <a:lnTo>
                    <a:pt x="812800" y="0"/>
                  </a:lnTo>
                  <a:lnTo>
                    <a:pt x="812800" y="507125"/>
                  </a:lnTo>
                  <a:lnTo>
                    <a:pt x="0" y="507125"/>
                  </a:lnTo>
                  <a:close/>
                </a:path>
              </a:pathLst>
            </a:custGeom>
            <a:solidFill>
              <a:srgbClr val="B0CD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554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유사 질문,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질문 전략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3286748" y="6402588"/>
            <a:ext cx="443419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TextBox 27"/>
          <p:cNvSpPr txBox="1"/>
          <p:nvPr/>
        </p:nvSpPr>
        <p:spPr>
          <a:xfrm>
            <a:off x="2514762" y="8376239"/>
            <a:ext cx="1215405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800" b="1" spc="-28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...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392182" y="3522113"/>
            <a:ext cx="2173956" cy="840576"/>
            <a:chOff x="0" y="0"/>
            <a:chExt cx="1049045" cy="4056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49045" cy="405621"/>
            </a:xfrm>
            <a:custGeom>
              <a:avLst/>
              <a:gdLst/>
              <a:ahLst/>
              <a:cxnLst/>
              <a:rect l="l" t="t" r="r" b="b"/>
              <a:pathLst>
                <a:path w="1049045" h="405621">
                  <a:moveTo>
                    <a:pt x="0" y="0"/>
                  </a:moveTo>
                  <a:lnTo>
                    <a:pt x="1049045" y="0"/>
                  </a:lnTo>
                  <a:lnTo>
                    <a:pt x="1049045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B0CD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049045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심화 질문 생성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V="1">
            <a:off x="2791616" y="3942401"/>
            <a:ext cx="1600566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 flipV="1">
            <a:off x="5479160" y="4362689"/>
            <a:ext cx="0" cy="780811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4216058" y="3023003"/>
            <a:ext cx="2526203" cy="4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4"/>
              </a:lnSpc>
            </a:pPr>
            <a:r>
              <a:rPr lang="en-US" sz="2600" b="1" spc="-26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LLM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256736" y="7168361"/>
            <a:ext cx="7786523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현재 질문과 연관있는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유사 질문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검색 ( 예시 질문 DB )</a:t>
            </a:r>
          </a:p>
          <a:p>
            <a:pPr marL="539748" lvl="1" indent="-269874" algn="just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‘유사질문 + 질문 전략‘ 추가: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심화 질문 생성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8151175" y="3486737"/>
            <a:ext cx="9213685" cy="3441313"/>
            <a:chOff x="0" y="0"/>
            <a:chExt cx="2426650" cy="90635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26650" cy="906354"/>
            </a:xfrm>
            <a:custGeom>
              <a:avLst/>
              <a:gdLst/>
              <a:ahLst/>
              <a:cxnLst/>
              <a:rect l="l" t="t" r="r" b="b"/>
              <a:pathLst>
                <a:path w="2426650" h="906354">
                  <a:moveTo>
                    <a:pt x="0" y="0"/>
                  </a:moveTo>
                  <a:lnTo>
                    <a:pt x="2426650" y="0"/>
                  </a:lnTo>
                  <a:lnTo>
                    <a:pt x="2426650" y="906354"/>
                  </a:lnTo>
                  <a:lnTo>
                    <a:pt x="0" y="9063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2426650" cy="953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579247" y="5631810"/>
            <a:ext cx="3010971" cy="840576"/>
            <a:chOff x="0" y="0"/>
            <a:chExt cx="1452948" cy="40562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52948" cy="405621"/>
            </a:xfrm>
            <a:custGeom>
              <a:avLst/>
              <a:gdLst/>
              <a:ahLst/>
              <a:cxnLst/>
              <a:rect l="l" t="t" r="r" b="b"/>
              <a:pathLst>
                <a:path w="1452948" h="405621">
                  <a:moveTo>
                    <a:pt x="0" y="0"/>
                  </a:moveTo>
                  <a:lnTo>
                    <a:pt x="1452948" y="0"/>
                  </a:lnTo>
                  <a:lnTo>
                    <a:pt x="1452948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B0CD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452948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종합 평가 / 개선 방향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055531" y="2286460"/>
            <a:ext cx="2879638" cy="911479"/>
            <a:chOff x="0" y="0"/>
            <a:chExt cx="1281480" cy="40562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81480" cy="405621"/>
            </a:xfrm>
            <a:custGeom>
              <a:avLst/>
              <a:gdLst/>
              <a:ahLst/>
              <a:cxnLst/>
              <a:rect l="l" t="t" r="r" b="b"/>
              <a:pathLst>
                <a:path w="1281480" h="405621">
                  <a:moveTo>
                    <a:pt x="0" y="0"/>
                  </a:moveTo>
                  <a:lnTo>
                    <a:pt x="1281480" y="0"/>
                  </a:lnTo>
                  <a:lnTo>
                    <a:pt x="1281480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1281480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질문 영역별 피드백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230405" y="4205392"/>
            <a:ext cx="2300298" cy="840576"/>
            <a:chOff x="0" y="0"/>
            <a:chExt cx="1110012" cy="40562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10012" cy="405621"/>
            </a:xfrm>
            <a:custGeom>
              <a:avLst/>
              <a:gdLst/>
              <a:ahLst/>
              <a:cxnLst/>
              <a:rect l="l" t="t" r="r" b="b"/>
              <a:pathLst>
                <a:path w="1110012" h="405621">
                  <a:moveTo>
                    <a:pt x="0" y="0"/>
                  </a:moveTo>
                  <a:lnTo>
                    <a:pt x="1110012" y="0"/>
                  </a:lnTo>
                  <a:lnTo>
                    <a:pt x="1110012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B0CD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1110012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모범 답안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475078" y="4205392"/>
            <a:ext cx="1047277" cy="911479"/>
            <a:chOff x="0" y="0"/>
            <a:chExt cx="466053" cy="40562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66053" cy="405621"/>
            </a:xfrm>
            <a:custGeom>
              <a:avLst/>
              <a:gdLst/>
              <a:ahLst/>
              <a:cxnLst/>
              <a:rect l="l" t="t" r="r" b="b"/>
              <a:pathLst>
                <a:path w="466053" h="405621">
                  <a:moveTo>
                    <a:pt x="0" y="0"/>
                  </a:moveTo>
                  <a:lnTo>
                    <a:pt x="466053" y="0"/>
                  </a:lnTo>
                  <a:lnTo>
                    <a:pt x="466053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B0CD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466053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장점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971711" y="4205392"/>
            <a:ext cx="1047277" cy="911479"/>
            <a:chOff x="0" y="0"/>
            <a:chExt cx="466053" cy="40562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66053" cy="405621"/>
            </a:xfrm>
            <a:custGeom>
              <a:avLst/>
              <a:gdLst/>
              <a:ahLst/>
              <a:cxnLst/>
              <a:rect l="l" t="t" r="r" b="b"/>
              <a:pathLst>
                <a:path w="466053" h="405621">
                  <a:moveTo>
                    <a:pt x="0" y="0"/>
                  </a:moveTo>
                  <a:lnTo>
                    <a:pt x="466053" y="0"/>
                  </a:lnTo>
                  <a:lnTo>
                    <a:pt x="466053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B0CD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466053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단점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465204" y="4205392"/>
            <a:ext cx="1457889" cy="911479"/>
            <a:chOff x="0" y="0"/>
            <a:chExt cx="648781" cy="40562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48781" cy="405621"/>
            </a:xfrm>
            <a:custGeom>
              <a:avLst/>
              <a:gdLst/>
              <a:ahLst/>
              <a:cxnLst/>
              <a:rect l="l" t="t" r="r" b="b"/>
              <a:pathLst>
                <a:path w="648781" h="405621">
                  <a:moveTo>
                    <a:pt x="0" y="0"/>
                  </a:moveTo>
                  <a:lnTo>
                    <a:pt x="648781" y="0"/>
                  </a:lnTo>
                  <a:lnTo>
                    <a:pt x="648781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B0CDF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648781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답변 요약</a:t>
              </a:r>
            </a:p>
          </p:txBody>
        </p:sp>
      </p:grpSp>
      <p:sp>
        <p:nvSpPr>
          <p:cNvPr id="56" name="AutoShape 56"/>
          <p:cNvSpPr/>
          <p:nvPr/>
        </p:nvSpPr>
        <p:spPr>
          <a:xfrm>
            <a:off x="8998717" y="3701666"/>
            <a:ext cx="0" cy="503727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7" name="AutoShape 57"/>
          <p:cNvSpPr/>
          <p:nvPr/>
        </p:nvSpPr>
        <p:spPr>
          <a:xfrm>
            <a:off x="12194148" y="3701666"/>
            <a:ext cx="0" cy="503727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>
            <a:off x="10495350" y="3197939"/>
            <a:ext cx="0" cy="1007453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9" name="Group 59"/>
          <p:cNvGrpSpPr/>
          <p:nvPr/>
        </p:nvGrpSpPr>
        <p:grpSpPr>
          <a:xfrm>
            <a:off x="14230405" y="2194676"/>
            <a:ext cx="2300298" cy="840576"/>
            <a:chOff x="0" y="0"/>
            <a:chExt cx="1110012" cy="405621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110012" cy="405621"/>
            </a:xfrm>
            <a:custGeom>
              <a:avLst/>
              <a:gdLst/>
              <a:ahLst/>
              <a:cxnLst/>
              <a:rect l="l" t="t" r="r" b="b"/>
              <a:pathLst>
                <a:path w="1110012" h="405621">
                  <a:moveTo>
                    <a:pt x="0" y="0"/>
                  </a:moveTo>
                  <a:lnTo>
                    <a:pt x="1110012" y="0"/>
                  </a:lnTo>
                  <a:lnTo>
                    <a:pt x="1110012" y="405621"/>
                  </a:lnTo>
                  <a:lnTo>
                    <a:pt x="0" y="40562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1110012" cy="45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‘하’ 평가 답변</a:t>
              </a:r>
            </a:p>
          </p:txBody>
        </p:sp>
      </p:grpSp>
      <p:sp>
        <p:nvSpPr>
          <p:cNvPr id="62" name="AutoShape 62"/>
          <p:cNvSpPr/>
          <p:nvPr/>
        </p:nvSpPr>
        <p:spPr>
          <a:xfrm>
            <a:off x="15380554" y="3035252"/>
            <a:ext cx="0" cy="117014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 flipH="1">
            <a:off x="7266136" y="1652702"/>
            <a:ext cx="0" cy="8435555"/>
          </a:xfrm>
          <a:prstGeom prst="line">
            <a:avLst/>
          </a:prstGeom>
          <a:ln w="7620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4" name="TextBox 64"/>
          <p:cNvSpPr txBox="1"/>
          <p:nvPr/>
        </p:nvSpPr>
        <p:spPr>
          <a:xfrm>
            <a:off x="8256736" y="8276295"/>
            <a:ext cx="5512367" cy="158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‘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’ 평가 답변 →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모범 답안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생성</a:t>
            </a:r>
          </a:p>
          <a:p>
            <a:pPr marL="539748" lvl="1" indent="-269874" algn="just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질문 영역 별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장점 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단점 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답변요약</a:t>
            </a:r>
          </a:p>
          <a:p>
            <a:pPr marL="539748" lvl="1" indent="-269874" algn="just">
              <a:lnSpc>
                <a:spcPts val="4299"/>
              </a:lnSpc>
              <a:buFont typeface="Arial"/>
              <a:buChar char="•"/>
            </a:pP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종합 평가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/ </a:t>
            </a:r>
            <a:r>
              <a:rPr lang="en-US" sz="2499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개선 방향</a:t>
            </a:r>
          </a:p>
        </p:txBody>
      </p:sp>
      <p:sp>
        <p:nvSpPr>
          <p:cNvPr id="65" name="AutoShape 65"/>
          <p:cNvSpPr/>
          <p:nvPr/>
        </p:nvSpPr>
        <p:spPr>
          <a:xfrm flipV="1">
            <a:off x="8556420" y="7460020"/>
            <a:ext cx="0" cy="2198598"/>
          </a:xfrm>
          <a:prstGeom prst="line">
            <a:avLst/>
          </a:prstGeom>
          <a:ln w="28575" cap="rnd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AutoShape 66"/>
          <p:cNvSpPr/>
          <p:nvPr/>
        </p:nvSpPr>
        <p:spPr>
          <a:xfrm flipH="1">
            <a:off x="2448928" y="5877125"/>
            <a:ext cx="569343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AutoShape 67"/>
          <p:cNvSpPr/>
          <p:nvPr/>
        </p:nvSpPr>
        <p:spPr>
          <a:xfrm flipH="1">
            <a:off x="3286748" y="6402588"/>
            <a:ext cx="0" cy="981126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>
            <a:off x="4572358" y="5116872"/>
            <a:ext cx="0" cy="760254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>
            <a:off x="4572358" y="5143500"/>
            <a:ext cx="906802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>
            <a:off x="10495350" y="3197939"/>
            <a:ext cx="0" cy="503727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 flipH="1">
            <a:off x="8998717" y="3701666"/>
            <a:ext cx="1496633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AutoShape 72"/>
          <p:cNvSpPr/>
          <p:nvPr/>
        </p:nvSpPr>
        <p:spPr>
          <a:xfrm flipH="1">
            <a:off x="10495350" y="3701666"/>
            <a:ext cx="1698799" cy="0"/>
          </a:xfrm>
          <a:prstGeom prst="line">
            <a:avLst/>
          </a:prstGeom>
          <a:ln w="38100" cap="flat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9281" y="703433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8984209" y="543191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50815" y="543191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21044" y="5431913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>
            <a:off x="9643575" y="3907120"/>
            <a:ext cx="5704417" cy="0"/>
          </a:xfrm>
          <a:prstGeom prst="line">
            <a:avLst/>
          </a:prstGeom>
          <a:ln w="19050" cap="rnd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4358109" y="7671836"/>
            <a:ext cx="3929891" cy="2615164"/>
          </a:xfrm>
          <a:custGeom>
            <a:avLst/>
            <a:gdLst/>
            <a:ahLst/>
            <a:cxnLst/>
            <a:rect l="l" t="t" r="r" b="b"/>
            <a:pathLst>
              <a:path w="3929891" h="2615164">
                <a:moveTo>
                  <a:pt x="0" y="0"/>
                </a:moveTo>
                <a:lnTo>
                  <a:pt x="3929891" y="0"/>
                </a:lnTo>
                <a:lnTo>
                  <a:pt x="3929891" y="2615164"/>
                </a:lnTo>
                <a:lnTo>
                  <a:pt x="0" y="2615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9281" y="2480337"/>
            <a:ext cx="7631975" cy="2853568"/>
          </a:xfrm>
          <a:custGeom>
            <a:avLst/>
            <a:gdLst/>
            <a:ahLst/>
            <a:cxnLst/>
            <a:rect l="l" t="t" r="r" b="b"/>
            <a:pathLst>
              <a:path w="7631975" h="2853568">
                <a:moveTo>
                  <a:pt x="0" y="0"/>
                </a:moveTo>
                <a:lnTo>
                  <a:pt x="7631975" y="0"/>
                </a:lnTo>
                <a:lnTo>
                  <a:pt x="7631975" y="2853567"/>
                </a:lnTo>
                <a:lnTo>
                  <a:pt x="0" y="2853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48077"/>
            </a:stretch>
          </a:blipFill>
        </p:spPr>
      </p:sp>
      <p:sp>
        <p:nvSpPr>
          <p:cNvPr id="12" name="AutoShape 12"/>
          <p:cNvSpPr/>
          <p:nvPr/>
        </p:nvSpPr>
        <p:spPr>
          <a:xfrm flipH="1">
            <a:off x="9643575" y="7874418"/>
            <a:ext cx="5704417" cy="0"/>
          </a:xfrm>
          <a:prstGeom prst="line">
            <a:avLst/>
          </a:prstGeom>
          <a:ln w="19050" cap="rnd">
            <a:solidFill>
              <a:srgbClr val="4242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441418" y="6014908"/>
            <a:ext cx="7631975" cy="2627543"/>
          </a:xfrm>
          <a:custGeom>
            <a:avLst/>
            <a:gdLst/>
            <a:ahLst/>
            <a:cxnLst/>
            <a:rect l="l" t="t" r="r" b="b"/>
            <a:pathLst>
              <a:path w="7631975" h="2627543">
                <a:moveTo>
                  <a:pt x="0" y="0"/>
                </a:moveTo>
                <a:lnTo>
                  <a:pt x="7631976" y="0"/>
                </a:lnTo>
                <a:lnTo>
                  <a:pt x="7631976" y="2627542"/>
                </a:lnTo>
                <a:lnTo>
                  <a:pt x="0" y="26275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4807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801502" y="1779034"/>
            <a:ext cx="5195336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 b="1" spc="-34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평가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43575" y="2491070"/>
            <a:ext cx="7615725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인터뷰 총평, 전략 영역별 분석 내용을 함께 제공함</a:t>
            </a:r>
          </a:p>
          <a:p>
            <a:pPr marL="539748" lvl="1" indent="-269874" algn="l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 답변에 대한 평가 등급과 근거를 보여줌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3377" y="630238"/>
            <a:ext cx="6225078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성능 검증 및 결론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01502" y="4087260"/>
            <a:ext cx="5195336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 b="1" spc="-34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성과 요약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43575" y="4799296"/>
            <a:ext cx="7615725" cy="267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질 높은 질문 유도, 모든 질문 전략 활용 면에서 유효</a:t>
            </a:r>
          </a:p>
          <a:p>
            <a:pPr marL="539748" lvl="1" indent="-269874" algn="l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질문-평가-전략수정-최종 보고서 루프 구조라는 점에서 의미가 있음</a:t>
            </a:r>
          </a:p>
          <a:p>
            <a:pPr marL="539748" lvl="1" indent="-269874" algn="l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답변 평가 등급에 따른 추가 질문 / 추가 피드백과 같은 합리적이고 효과적인 판단 흐름 구성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85911" y="8086825"/>
            <a:ext cx="5195336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 b="1" spc="-34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 개선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27984" y="8798860"/>
            <a:ext cx="7431316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다양한 직무 인터뷰용 탬플릿 작성</a:t>
            </a:r>
          </a:p>
          <a:p>
            <a:pPr marL="539748" lvl="1" indent="-269874" algn="l">
              <a:lnSpc>
                <a:spcPts val="429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실시간 사용자 피드백 기능 추가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7E623B985E420478022DB07F19F4E8B" ma:contentTypeVersion="3" ma:contentTypeDescription="새 문서를 만듭니다." ma:contentTypeScope="" ma:versionID="b0de0f92fab3e84edc2bc5d29c23b2a2">
  <xsd:schema xmlns:xsd="http://www.w3.org/2001/XMLSchema" xmlns:xs="http://www.w3.org/2001/XMLSchema" xmlns:p="http://schemas.microsoft.com/office/2006/metadata/properties" xmlns:ns2="de25401b-1b27-48e2-8be0-1e2e93127328" targetNamespace="http://schemas.microsoft.com/office/2006/metadata/properties" ma:root="true" ma:fieldsID="4b695a615f4999eb813b6fcb44a01f8b" ns2:_="">
    <xsd:import namespace="de25401b-1b27-48e2-8be0-1e2e931273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25401b-1b27-48e2-8be0-1e2e931273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F198C8-98CF-4478-A5CC-6BEDF856C152}">
  <ds:schemaRefs>
    <ds:schemaRef ds:uri="de25401b-1b27-48e2-8be0-1e2e931273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24A792-1D55-4267-9E76-31E5CFA228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C44E14-EFA5-45FE-8C82-467A4513984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프레젠테이션</dc:title>
  <cp:revision>1</cp:revision>
  <dcterms:created xsi:type="dcterms:W3CDTF">2006-08-16T00:00:00Z</dcterms:created>
  <dcterms:modified xsi:type="dcterms:W3CDTF">2025-05-12T02:35:34Z</dcterms:modified>
  <dc:identifier>DAGnHNgf8kM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0x010100C7E623B985E420478022DB07F19F4E8B</vt:lpwstr>
  </property>
</Properties>
</file>